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6C85942-B743-642A-6C16-7026D846C8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5322BF-6406-3DEA-B58B-F48C398280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0EEE32A-C3FD-E34B-BF72-563C0A47A2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BB67381-2622-A0CE-5821-F83BF01097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EACD-0D46-4E6A-BB94-322FFE6AF8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FE08DE-9311-37D8-5F83-CB9D3DB437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3C243F-49D3-FD71-7F8F-14DF0471DA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658F4A-4727-A6A7-7BF2-6A32E27518D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A6E333-61FA-26A0-3428-832F5F1AA0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A171220-3A0B-B826-7A5A-56773CBF02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13D9A18E-DEDA-B0AC-A3DC-B4C27F2AF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0351D3-1116-42C6-941C-0DE0CA65E7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DDDCEE-2C95-7D57-F147-29DF0C5E9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56473-1E64-46B7-B508-51AA08CBD0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4D9CD4F-064A-D497-9B8E-8C7D6CF01B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7FD1D8E-AEF6-AD0E-14C6-CAB7CDFD1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934023-9061-4A25-0711-212E61C06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A3999-6774-4B4F-90E4-E1CE01B178A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9E73513-EC35-3B2B-534F-9E86FA5986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8897C1-FF6D-91CD-D348-ED41BF920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B8EC0A-750E-C151-F2A7-598B8B342E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5BDC0-7CD5-4F6B-AD56-BB0C004C832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433FCE2-E467-0F41-348E-2A2E058D95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5C36274-6F58-3E95-1278-A6A4E2F8D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B4FBE2-9730-FED3-58F6-872526363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CC38B-D457-46EF-8E40-714488602F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768E2EB-DFC0-B17A-72A3-DC72D35D88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2602128-1A63-43F4-3628-3A387292C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09BF75-6D4A-83EF-A260-2B9BA505B2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07A3E-BDE6-43E6-A196-6EE7CA610EA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3606F0C-0BA1-AD81-5AFA-CE00A443B5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9EF4017-E432-A15D-45B0-C9E6E681C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823142-4075-CC8C-A1FA-FA3AF9115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A0F3F-CEAC-471A-B516-A11F598A838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9EBC5A3-A68E-9A9F-7199-27B6262479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1C0804-E4DE-066E-AA94-87AF60972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F25642-4B73-4AA3-5390-BC28AED47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E8CFC-F87B-4515-9468-A5359AC4DFC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E54AF35-02DF-F5D9-5566-45C057D81E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D44E6B56-7C66-A954-0257-99051A32F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1EA5D2DF-1D28-7950-22FB-B7A517DD403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BC3BE73-1A4E-4BCE-9C98-71262A4A2B95}" type="slidenum">
              <a:rPr lang="en-GB" altLang="en-US" sz="1200">
                <a:latin typeface="Calibri" panose="020F0502020204030204" pitchFamily="34" charset="0"/>
              </a:rPr>
              <a:pPr algn="r"/>
              <a:t>7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8E55-9924-47E2-B0F8-1DFA951AA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14B52-BA8B-1889-9BB7-5B81E4E0D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1C350-06D7-FB6B-8802-6674EB67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8D61-B7FC-D4C3-842C-CD4AE3C7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DA3C9-168A-E88C-2C39-C1E3E3FE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0B3A4-59A3-4585-9497-966191FD4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60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03A9-DCA5-C625-9131-64208EA7F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B4960-09D8-04A8-B6B8-204C795FA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4B996-726E-0390-AA20-2BFFC177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31962-825A-A1CC-3DB3-728C5C51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6F104-B745-8C06-7063-F6974AC3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2270C-F35A-48E3-B849-33F095142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11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AFFED-9FF3-3450-5106-442091E7E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B7756-70E3-7B7C-5F24-32578432D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AE9D-A534-9C09-D01E-EBC146A5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1BF9-3FBA-B8D2-0513-05725D0E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17B00-BDAD-910E-3A63-E107743A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2BB2C-3332-4CC2-830F-8A9B8E698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5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D18E-0EE7-1860-F5C0-7C2CC8D9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653E91A-A874-7657-3514-CE5E63595045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EA3FE-D121-FB99-D2D9-F6D2DC2A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5F423-176D-AD2A-DC95-1B1F4425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7D28-F50F-8E7F-46A5-273852FB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12BB2D-A636-4D8A-A109-AF9236899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73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F0D6-9704-12DD-7843-F76E535E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537A-F64B-5EEB-D1D6-639547475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D6385-8469-37BF-B600-1961D340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32A49-C41C-6D0A-A6A0-39120BFD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16C5-6B6A-6C7D-F343-36E51958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41BED-E7CE-4572-89E6-6B0E17E036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93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E3FA-B512-D190-9D50-2DC3BD6AA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D2F31-4115-A7D5-8865-CB0DD8991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7D90D-2B2F-423B-3C5B-29470F45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896AB-916C-E1F8-FB02-E81C7CAD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8EEB6-A1C3-6B10-8583-E19F1981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CB440-2C58-479C-8FED-766862D5B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91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26D9-70DE-1100-7629-D4CF6EF9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69096-7A59-1D48-425F-458735775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DD8A6-B191-A503-E4A6-2353CC982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81F5F-F4D4-D589-5957-EAF1C009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33CEB-2DC2-3C00-D8C4-8AD596E5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F6E53-E0D1-C251-6AE3-88AEE406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4C791-5BA2-496D-B45A-C0B66CD83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8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D686-6585-6149-BC17-1D88E75D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E04DC-3229-650E-68CA-790B84EFB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0C146-0D77-F575-7D46-0612B05EA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DB1F4-D47A-CDD4-FC47-8D30DE783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45A7D-AC44-9BF7-4592-D8CFD972B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03B18-2817-4C72-13C3-496A5B08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B87E0-7256-D6FA-C6DC-0AD7E048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77197-47D9-BC3B-CC2C-91E0AF2D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EA07C-B258-49F4-A7AB-170B5BB28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6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494F8-699D-60E1-4149-ECFADDB0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9C076-6A64-8229-A3D4-9B284728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238E2-4972-2424-F72F-BF96CCEE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C2537-A85E-4AEB-BCF7-B7BD7734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67C0F-C39E-40B7-850B-17A14FF76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28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D490B-1EFA-C7AD-0303-5D47C235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F967B-F5B6-C777-D149-BB0E203C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E623C-09F0-C7C9-2E41-B347A9E5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0466C-7F9F-4885-A580-5225D4DF8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7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D93F-0576-935B-9505-E33794F3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12F2A-F184-D131-2C13-3780AF41D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67EC4-FA66-A7B1-261C-40D6C3023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0F414-B4A6-BC21-641E-02246B3E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233DF-9505-1A06-41B1-2C8FC336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A4249-0A5B-72FF-6A98-8DD33CE6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804A-4A9F-439B-B4E8-6905376DB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61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D090-6340-AD24-2E0B-A5EC124C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66699-BDA9-A84C-44CC-5C069727D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1F585-5C64-2DF7-13E1-1D11F9A1F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C69A7-1CA3-2B66-1603-109DC6EE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DDA1B-8174-C928-6847-BDBE18ED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DFD25-CC36-03DF-A387-30CE7396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1243-A870-4E60-B46B-51A633712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88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087369-1477-1F09-E73C-50883AF0F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D5F228-9152-B4FB-E4ED-AF82A67D6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8CCFD3-AE95-23AD-1511-9B7652CA2E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A71652-C21E-9567-59A6-6DDD6C22AB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9B2295-5D86-C089-8044-DA0D5B1885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6C769F-35FC-4CC7-92FA-4B181CE2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31A14B-F1C1-F30B-E93B-54256FD9EF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/>
              <a:t>Similar shapes</a:t>
            </a:r>
            <a:endParaRPr lang="en-US" altLang="en-US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9ABD71BC-EE48-F554-7CC8-CDED4019D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0" y="769938"/>
            <a:ext cx="2406650" cy="1082675"/>
          </a:xfrm>
          <a:prstGeom prst="can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9331CCF5-D36F-BC6B-DDD9-A74A28ED2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950913"/>
            <a:ext cx="2335212" cy="128746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72F2F971-6F61-899C-0EB4-B6D2327A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4356100"/>
            <a:ext cx="1516063" cy="1346200"/>
          </a:xfrm>
          <a:prstGeom prst="hexagon">
            <a:avLst>
              <a:gd name="adj" fmla="val 28154"/>
              <a:gd name="vf" fmla="val 115470"/>
            </a:avLst>
          </a:prstGeom>
          <a:solidFill>
            <a:srgbClr val="99CC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99CC00"/>
            </a:extrusionClr>
            <a:contourClr>
              <a:srgbClr val="99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13C02E38-BE65-183C-88AE-562B2EF90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478213"/>
            <a:ext cx="2376488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6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96BD455A-B78F-B04E-357D-966504660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63975" y="0"/>
            <a:ext cx="4945063" cy="2262188"/>
          </a:xfrm>
        </p:spPr>
        <p:txBody>
          <a:bodyPr/>
          <a:lstStyle/>
          <a:p>
            <a:r>
              <a:rPr lang="en-GB" altLang="en-US" sz="2400"/>
              <a:t>Cuboid A is enlarged with scale factor k to obtain B. </a:t>
            </a:r>
            <a:br>
              <a:rPr lang="en-GB" altLang="en-US" sz="2400"/>
            </a:br>
            <a:r>
              <a:rPr lang="en-GB" altLang="en-US" sz="2400"/>
              <a:t>Find expressions for the surface area &amp; volume of B</a:t>
            </a:r>
            <a:endParaRPr lang="en-US" altLang="en-US" sz="2400"/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01B15ED8-FC7A-699F-179E-F6BBD58D6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2106613"/>
            <a:ext cx="1981200" cy="1447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AutoShape 10">
            <a:extLst>
              <a:ext uri="{FF2B5EF4-FFF2-40B4-BE49-F238E27FC236}">
                <a16:creationId xmlns:a16="http://schemas.microsoft.com/office/drawing/2014/main" id="{6C77FC1E-175C-2565-121B-F12DD02434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27525" y="2062163"/>
            <a:ext cx="3181350" cy="23241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9F11418B-E778-F2FF-785D-C7DCFCAC1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34671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y</a:t>
            </a:r>
            <a:endParaRPr lang="en-US" altLang="en-US" sz="2800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A35C4AE3-EEB9-4E42-8A75-80118EDD1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2632075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x</a:t>
            </a:r>
            <a:endParaRPr lang="en-US" altLang="en-US" sz="2800"/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8CAB9E6C-372A-AFDA-C56B-3EF6D35C6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350" y="31638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z</a:t>
            </a:r>
            <a:endParaRPr lang="en-US" altLang="en-US" sz="2800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DF816A9C-2ED0-0B40-236D-D7DEA966F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2657475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A</a:t>
            </a:r>
            <a:endParaRPr lang="en-US" altLang="en-US" sz="3600"/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E68F2BAB-8F1B-A336-2FE8-28B2D942D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3850" y="31115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B</a:t>
            </a:r>
            <a:endParaRPr lang="en-US" altLang="en-US" sz="3600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5F340A0E-7F77-9417-E98B-011E1CAE5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4533900"/>
            <a:ext cx="1431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</a:t>
            </a:r>
            <a:r>
              <a:rPr lang="en-GB" altLang="en-US" sz="2800" baseline="-25000"/>
              <a:t>A</a:t>
            </a:r>
            <a:r>
              <a:rPr lang="en-GB" altLang="en-US" sz="2800"/>
              <a:t>=xyz</a:t>
            </a:r>
            <a:endParaRPr lang="en-US" altLang="en-US" sz="2800"/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197EAD71-94BB-29B8-7E9A-D2EE77DBF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5278438"/>
            <a:ext cx="3068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S</a:t>
            </a:r>
            <a:r>
              <a:rPr lang="en-GB" altLang="en-US" sz="2800" baseline="-25000"/>
              <a:t>A</a:t>
            </a:r>
            <a:r>
              <a:rPr lang="en-GB" altLang="en-US" sz="2800"/>
              <a:t>=2(xy+xz+yz)</a:t>
            </a:r>
            <a:endParaRPr lang="en-US" altLang="en-US" sz="2800"/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6CF7F004-71E5-B06B-1D40-462A1C446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68313"/>
            <a:ext cx="354012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Write down expressions for the </a:t>
            </a:r>
            <a:r>
              <a:rPr lang="en-GB" altLang="en-US" sz="2400">
                <a:solidFill>
                  <a:schemeClr val="tx2"/>
                </a:solidFill>
              </a:rPr>
              <a:t>surface area &amp; volume of A</a:t>
            </a:r>
            <a:r>
              <a:rPr lang="en-GB" altLang="en-US" sz="2800"/>
              <a:t> </a:t>
            </a:r>
            <a:endParaRPr lang="en-US" altLang="en-US" sz="2800"/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51A3E8DB-8CBD-3012-1D5C-AD2A636C5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4751388"/>
            <a:ext cx="3517900" cy="45720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V</a:t>
            </a:r>
            <a:r>
              <a:rPr lang="en-GB" altLang="en-US" sz="2400" baseline="-25000"/>
              <a:t>B</a:t>
            </a:r>
            <a:r>
              <a:rPr lang="en-GB" altLang="en-US" sz="2400"/>
              <a:t>=kxkykz=k</a:t>
            </a:r>
            <a:r>
              <a:rPr lang="en-GB" altLang="en-US" sz="2400" baseline="30000"/>
              <a:t>3</a:t>
            </a:r>
            <a:r>
              <a:rPr lang="en-GB" altLang="en-US" sz="2400"/>
              <a:t>(xyz)</a:t>
            </a:r>
            <a:endParaRPr lang="en-US" altLang="en-US" sz="2400"/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A137E21A-CDAF-B143-ABB3-83FE01C9F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5383213"/>
            <a:ext cx="4043363" cy="100488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S</a:t>
            </a:r>
            <a:r>
              <a:rPr lang="en-GB" altLang="en-US" sz="2400" baseline="-25000"/>
              <a:t>B</a:t>
            </a:r>
            <a:r>
              <a:rPr lang="en-GB" altLang="en-US" sz="2400"/>
              <a:t>=2(kxky+kxkz+kykz)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=k</a:t>
            </a:r>
            <a:r>
              <a:rPr lang="en-GB" altLang="en-US" sz="2400" baseline="30000"/>
              <a:t>2</a:t>
            </a:r>
            <a:r>
              <a:rPr lang="en-GB" altLang="en-US" sz="2400"/>
              <a:t>(2(xy+xz+yz))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3" grpId="0"/>
      <p:bldP spid="3084" grpId="0"/>
      <p:bldP spid="3085" grpId="0"/>
      <p:bldP spid="3087" grpId="0"/>
      <p:bldP spid="3088" grpId="0"/>
      <p:bldP spid="3089" grpId="0"/>
      <p:bldP spid="3090" grpId="0"/>
      <p:bldP spid="3091" grpId="0"/>
      <p:bldP spid="3092" grpId="0" animBg="1"/>
      <p:bldP spid="30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AB5B26F-D55A-77AC-10B5-C79EFDFCC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Scale, area &amp; volume factors</a:t>
            </a:r>
            <a:endParaRPr lang="en-US" altLang="en-US"/>
          </a:p>
        </p:txBody>
      </p:sp>
      <p:graphicFrame>
        <p:nvGraphicFramePr>
          <p:cNvPr id="13355" name="Group 43">
            <a:extLst>
              <a:ext uri="{FF2B5EF4-FFF2-40B4-BE49-F238E27FC236}">
                <a16:creationId xmlns:a16="http://schemas.microsoft.com/office/drawing/2014/main" id="{C9F6F8E5-1244-CB8B-AC8C-E803ED3FE3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39875" y="1455738"/>
          <a:ext cx="6172200" cy="452596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2123464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4238212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946583"/>
                    </a:ext>
                  </a:extLst>
                </a:gridCol>
              </a:tblGrid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Notation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If A is enlarged by scale factor k to give B, then: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809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Scale factor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kL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=L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49499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Area factor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=S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18936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Volume factor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=V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989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87DA0A8-E1CD-C5C0-3A28-7FFBC5365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600"/>
              <a:t>Sphere M is enlarged with scale factor 5 to obtain N. </a:t>
            </a:r>
            <a:br>
              <a:rPr lang="en-GB" altLang="en-US" sz="2600"/>
            </a:br>
            <a:r>
              <a:rPr lang="en-GB" altLang="en-US" sz="2600"/>
              <a:t>Find the volume of N</a:t>
            </a:r>
            <a:endParaRPr lang="en-US" altLang="en-US" sz="2600"/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9180FED1-D684-8D63-B9AA-5A7F16EF6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2479675"/>
            <a:ext cx="14255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>
            <a:extLst>
              <a:ext uri="{FF2B5EF4-FFF2-40B4-BE49-F238E27FC236}">
                <a16:creationId xmlns:a16="http://schemas.microsoft.com/office/drawing/2014/main" id="{9FFF48AF-5EF1-C89A-2B18-551DC7D8B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1608138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11D9AB8D-275B-4016-0B79-C9B265D06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2622550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M</a:t>
            </a:r>
            <a:endParaRPr lang="en-US" altLang="en-US" sz="3600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6E58E1E4-D2AC-0EAB-CD91-9F44FE7C0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2341563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N</a:t>
            </a:r>
            <a:endParaRPr lang="en-US" altLang="en-US" sz="3600"/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7D4CB032-69CE-0E32-93FB-114FC72A6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4884738"/>
            <a:ext cx="2106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</a:t>
            </a:r>
            <a:r>
              <a:rPr lang="en-GB" altLang="en-US" sz="2800" baseline="-25000"/>
              <a:t>M</a:t>
            </a:r>
            <a:r>
              <a:rPr lang="en-GB" altLang="en-US" sz="2800"/>
              <a:t>=20cm</a:t>
            </a:r>
            <a:r>
              <a:rPr lang="en-GB" altLang="en-US" sz="2800" baseline="30000"/>
              <a:t>3</a:t>
            </a:r>
            <a:endParaRPr lang="en-US" altLang="en-US" sz="2800" baseline="30000"/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49EFC78-7A0E-647C-761C-647FFB010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5729288"/>
            <a:ext cx="3405188" cy="5191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</a:t>
            </a:r>
            <a:r>
              <a:rPr lang="en-GB" altLang="en-US" sz="2800" baseline="-25000"/>
              <a:t>N</a:t>
            </a:r>
            <a:r>
              <a:rPr lang="en-GB" altLang="en-US" sz="2800"/>
              <a:t>=5</a:t>
            </a:r>
            <a:r>
              <a:rPr lang="en-GB" altLang="en-US" sz="2800" baseline="30000"/>
              <a:t>3</a:t>
            </a:r>
            <a:r>
              <a:rPr lang="en-GB" altLang="en-US" sz="2800"/>
              <a:t>x20=2500cm</a:t>
            </a:r>
            <a:r>
              <a:rPr lang="en-GB" altLang="en-US" sz="2800" baseline="30000"/>
              <a:t>3</a:t>
            </a:r>
            <a:endParaRPr lang="en-US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/>
      <p:bldP spid="16393" grpId="0"/>
      <p:bldP spid="16394" grpId="0"/>
      <p:bldP spid="163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B60A4DB-5DBC-AA96-B10E-4990A8E93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Cylinders G and H are similar.</a:t>
            </a:r>
            <a:br>
              <a:rPr lang="en-GB" altLang="en-US" sz="3600"/>
            </a:br>
            <a:r>
              <a:rPr lang="en-GB" altLang="en-US" sz="3600"/>
              <a:t>Find the radius of H</a:t>
            </a:r>
            <a:endParaRPr lang="en-US" altLang="en-US" sz="3600"/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5E6257DF-FF9D-0D41-F993-132F19B09A53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1082676" y="2260600"/>
            <a:ext cx="1270000" cy="1768475"/>
          </a:xfrm>
          <a:prstGeom prst="can">
            <a:avLst>
              <a:gd name="adj" fmla="val 3481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AutoShape 5">
            <a:extLst>
              <a:ext uri="{FF2B5EF4-FFF2-40B4-BE49-F238E27FC236}">
                <a16:creationId xmlns:a16="http://schemas.microsoft.com/office/drawing/2014/main" id="{4E59C00B-FBD3-0609-6DEA-0F81D408684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6200000">
            <a:off x="4628357" y="2040731"/>
            <a:ext cx="3181350" cy="4430713"/>
          </a:xfrm>
          <a:prstGeom prst="can">
            <a:avLst>
              <a:gd name="adj" fmla="val 34818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437E8616-2250-FC7B-B9F3-BC35CE8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633538"/>
            <a:ext cx="2586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S</a:t>
            </a:r>
            <a:r>
              <a:rPr lang="en-GB" altLang="en-US" sz="2800" baseline="-25000"/>
              <a:t>G</a:t>
            </a:r>
            <a:r>
              <a:rPr lang="en-GB" altLang="en-US" sz="2800"/>
              <a:t>=14</a:t>
            </a:r>
            <a:r>
              <a:rPr lang="el-GR" altLang="en-US" sz="2800">
                <a:cs typeface="Arial" panose="020B0604020202020204" pitchFamily="34" charset="0"/>
              </a:rPr>
              <a:t>π</a:t>
            </a:r>
            <a:r>
              <a:rPr lang="en-GB" altLang="en-US" sz="2800">
                <a:cs typeface="Arial" panose="020B0604020202020204" pitchFamily="34" charset="0"/>
              </a:rPr>
              <a:t>cm</a:t>
            </a:r>
            <a:r>
              <a:rPr lang="en-GB" altLang="en-US" sz="2800" baseline="30000">
                <a:cs typeface="Arial" panose="020B0604020202020204" pitchFamily="34" charset="0"/>
              </a:rPr>
              <a:t>2</a:t>
            </a:r>
            <a:endParaRPr lang="el-GR" altLang="en-US" sz="2800" baseline="30000">
              <a:cs typeface="Arial" panose="020B0604020202020204" pitchFamily="34" charset="0"/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C368A97F-0BC0-29F9-DE01-A2D503FA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1858963"/>
            <a:ext cx="2586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S</a:t>
            </a:r>
            <a:r>
              <a:rPr lang="en-GB" altLang="en-US" sz="2800" baseline="-25000"/>
              <a:t>G</a:t>
            </a:r>
            <a:r>
              <a:rPr lang="en-GB" altLang="en-US" sz="2800"/>
              <a:t>=224</a:t>
            </a:r>
            <a:r>
              <a:rPr lang="el-GR" altLang="en-US" sz="2800">
                <a:cs typeface="Arial" panose="020B0604020202020204" pitchFamily="34" charset="0"/>
              </a:rPr>
              <a:t>π</a:t>
            </a:r>
            <a:r>
              <a:rPr lang="en-GB" altLang="en-US" sz="2800">
                <a:cs typeface="Arial" panose="020B0604020202020204" pitchFamily="34" charset="0"/>
              </a:rPr>
              <a:t>cm</a:t>
            </a:r>
            <a:r>
              <a:rPr lang="en-GB" altLang="en-US" sz="2800" baseline="30000">
                <a:cs typeface="Arial" panose="020B0604020202020204" pitchFamily="34" charset="0"/>
              </a:rPr>
              <a:t>2</a:t>
            </a:r>
            <a:endParaRPr lang="el-GR" altLang="en-US" sz="2800" baseline="30000">
              <a:cs typeface="Arial" panose="020B0604020202020204" pitchFamily="34" charset="0"/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2276F035-E7D2-9B18-EE37-C952DBA6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8" y="2825750"/>
            <a:ext cx="2586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G</a:t>
            </a:r>
            <a:endParaRPr lang="el-GR" altLang="en-US" sz="3600" baseline="30000">
              <a:cs typeface="Arial" panose="020B0604020202020204" pitchFamily="34" charset="0"/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E5EEF456-6AD7-4773-1879-55DD953EF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275" y="3749675"/>
            <a:ext cx="2586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H</a:t>
            </a:r>
            <a:endParaRPr lang="el-GR" altLang="en-US" sz="3600" baseline="30000">
              <a:cs typeface="Arial" panose="020B0604020202020204" pitchFamily="34" charset="0"/>
            </a:endParaRP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CE419666-D807-3928-B28B-5D07A55F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211513"/>
            <a:ext cx="2586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r</a:t>
            </a:r>
            <a:r>
              <a:rPr lang="en-GB" altLang="en-US" sz="2400" baseline="-25000"/>
              <a:t>G</a:t>
            </a:r>
            <a:endParaRPr lang="el-GR" altLang="en-US" sz="2400" baseline="30000">
              <a:cs typeface="Arial" panose="020B0604020202020204" pitchFamily="34" charset="0"/>
            </a:endParaRP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8BEB196D-8CA2-8F3C-88D9-8CD80B78CA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100" y="3175000"/>
            <a:ext cx="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F9561F96-B42A-F781-8A83-8B51196D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4022725"/>
            <a:ext cx="2586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r</a:t>
            </a:r>
            <a:r>
              <a:rPr lang="en-GB" altLang="en-US" sz="2800" baseline="-25000"/>
              <a:t>G</a:t>
            </a:r>
            <a:r>
              <a:rPr lang="en-GB" altLang="en-US" sz="2800"/>
              <a:t>=1.5cm</a:t>
            </a:r>
            <a:endParaRPr lang="el-GR" altLang="en-US" sz="2800" baseline="30000">
              <a:cs typeface="Arial" panose="020B0604020202020204" pitchFamily="34" charset="0"/>
            </a:endParaRP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430514E4-5F50-47AA-0ADE-80CAC7AA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5054600"/>
            <a:ext cx="3054350" cy="13112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k</a:t>
            </a:r>
            <a:r>
              <a:rPr lang="en-GB" altLang="en-US" sz="2000" baseline="30000"/>
              <a:t>2 </a:t>
            </a:r>
            <a:r>
              <a:rPr lang="en-GB" altLang="en-US" sz="2000"/>
              <a:t>= </a:t>
            </a:r>
            <a:r>
              <a:rPr lang="en-GB" altLang="en-US" sz="2000" baseline="30000"/>
              <a:t>224</a:t>
            </a:r>
            <a:r>
              <a:rPr lang="el-GR" altLang="en-US" sz="2000" baseline="30000">
                <a:cs typeface="Arial" panose="020B0604020202020204" pitchFamily="34" charset="0"/>
              </a:rPr>
              <a:t>π</a:t>
            </a:r>
            <a:r>
              <a:rPr lang="en-GB" altLang="en-US" sz="2000">
                <a:cs typeface="Arial" panose="020B0604020202020204" pitchFamily="34" charset="0"/>
              </a:rPr>
              <a:t>/</a:t>
            </a:r>
            <a:r>
              <a:rPr lang="en-GB" altLang="en-US" sz="2000" baseline="-25000">
                <a:cs typeface="Arial" panose="020B0604020202020204" pitchFamily="34" charset="0"/>
              </a:rPr>
              <a:t>14</a:t>
            </a:r>
            <a:r>
              <a:rPr lang="el-GR" altLang="en-US" sz="2000" baseline="-25000">
                <a:cs typeface="Arial" panose="020B0604020202020204" pitchFamily="34" charset="0"/>
              </a:rPr>
              <a:t>π</a:t>
            </a:r>
            <a:r>
              <a:rPr lang="en-GB" altLang="en-US" sz="2000" baseline="-25000">
                <a:cs typeface="Arial" panose="020B0604020202020204" pitchFamily="34" charset="0"/>
              </a:rPr>
              <a:t> </a:t>
            </a:r>
            <a:r>
              <a:rPr lang="en-GB" altLang="en-US" sz="2000">
                <a:cs typeface="Arial" panose="020B0604020202020204" pitchFamily="34" charset="0"/>
              </a:rPr>
              <a:t>= 16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so k=4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and r</a:t>
            </a:r>
            <a:r>
              <a:rPr lang="en-GB" altLang="en-US" sz="2000" baseline="-25000">
                <a:cs typeface="Arial" panose="020B0604020202020204" pitchFamily="34" charset="0"/>
              </a:rPr>
              <a:t>H</a:t>
            </a:r>
            <a:r>
              <a:rPr lang="en-GB" altLang="en-US" sz="2000">
                <a:cs typeface="Arial" panose="020B0604020202020204" pitchFamily="34" charset="0"/>
              </a:rPr>
              <a:t>= 4x1.5 = </a:t>
            </a:r>
            <a:r>
              <a:rPr lang="en-GB" altLang="en-US" sz="2000" b="1">
                <a:cs typeface="Arial" panose="020B0604020202020204" pitchFamily="34" charset="0"/>
              </a:rPr>
              <a:t>6cm</a:t>
            </a:r>
            <a:endParaRPr lang="el-GR" altLang="en-US" sz="20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90384E-3CA4-4B67-1AA3-427F27705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Prisms P and Q are similar.</a:t>
            </a:r>
            <a:br>
              <a:rPr lang="en-GB" altLang="en-US" sz="3600"/>
            </a:br>
            <a:r>
              <a:rPr lang="en-GB" altLang="en-US" sz="3600"/>
              <a:t>Find the surface area of P</a:t>
            </a:r>
            <a:endParaRPr lang="en-US" altLang="en-US" sz="3600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80E6FBF4-53D4-B505-9448-45981EF89A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" y="3055938"/>
            <a:ext cx="1189038" cy="701675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32CD5EAC-D4BA-2A26-4060-B905C41719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93938" y="4051300"/>
            <a:ext cx="3565525" cy="210343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54594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93ED1C37-4904-3416-6E1F-E7F81A71A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1719263"/>
            <a:ext cx="1973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</a:t>
            </a:r>
            <a:r>
              <a:rPr lang="en-GB" altLang="en-US" sz="2800" baseline="-25000"/>
              <a:t>P</a:t>
            </a:r>
            <a:r>
              <a:rPr lang="en-GB" altLang="en-US" sz="2800"/>
              <a:t>=15cm</a:t>
            </a:r>
            <a:r>
              <a:rPr lang="en-GB" altLang="en-US" sz="2800" baseline="30000"/>
              <a:t>3</a:t>
            </a:r>
            <a:endParaRPr lang="en-US" altLang="en-US" sz="2800" baseline="30000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9C3A3D69-B35F-2A74-C0C0-4CFAAA0D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3825" y="2089150"/>
            <a:ext cx="267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V</a:t>
            </a:r>
            <a:r>
              <a:rPr lang="en-GB" altLang="en-US" sz="2800" baseline="-25000"/>
              <a:t>Q</a:t>
            </a:r>
            <a:r>
              <a:rPr lang="en-GB" altLang="en-US" sz="2800"/>
              <a:t>=405cm</a:t>
            </a:r>
            <a:r>
              <a:rPr lang="en-GB" altLang="en-US" sz="2800" baseline="30000"/>
              <a:t>3</a:t>
            </a:r>
            <a:endParaRPr lang="en-US" altLang="en-US" sz="2800" baseline="30000"/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9FFF7C72-7B4D-E0BF-091D-F57CC9423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75" y="5481638"/>
            <a:ext cx="208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S</a:t>
            </a:r>
            <a:r>
              <a:rPr lang="en-GB" altLang="en-US" sz="2800" baseline="-25000"/>
              <a:t>Q</a:t>
            </a:r>
            <a:r>
              <a:rPr lang="en-GB" altLang="en-US" sz="2800"/>
              <a:t>=162cm</a:t>
            </a:r>
            <a:r>
              <a:rPr lang="en-GB" altLang="en-US" sz="2800" baseline="30000"/>
              <a:t>2</a:t>
            </a:r>
            <a:endParaRPr lang="en-US" altLang="en-US" sz="2800" baseline="30000"/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6586A835-5A5C-2A2F-548A-36C07C7CF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" y="2825750"/>
            <a:ext cx="2586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P</a:t>
            </a:r>
            <a:endParaRPr lang="el-GR" altLang="en-US" sz="3600" baseline="30000">
              <a:cs typeface="Arial" panose="020B0604020202020204" pitchFamily="34" charset="0"/>
            </a:endParaRP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31A773D8-1ABD-F8B6-51EE-0C30E982A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8" y="3687763"/>
            <a:ext cx="2586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/>
              <a:t>Q</a:t>
            </a:r>
            <a:endParaRPr lang="el-GR" altLang="en-US" sz="3600" baseline="30000">
              <a:cs typeface="Arial" panose="020B0604020202020204" pitchFamily="34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D7AB2A87-A2BB-DCC4-C193-6EF3AABDC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164013"/>
            <a:ext cx="3270250" cy="1311275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k</a:t>
            </a:r>
            <a:r>
              <a:rPr lang="en-GB" altLang="en-US" sz="2000" baseline="30000"/>
              <a:t>3 </a:t>
            </a:r>
            <a:r>
              <a:rPr lang="en-GB" altLang="en-US" sz="2000"/>
              <a:t>= </a:t>
            </a:r>
            <a:r>
              <a:rPr lang="en-GB" altLang="en-US" sz="2000" baseline="30000">
                <a:cs typeface="Arial" panose="020B0604020202020204" pitchFamily="34" charset="0"/>
              </a:rPr>
              <a:t>405</a:t>
            </a:r>
            <a:r>
              <a:rPr lang="en-GB" altLang="en-US" sz="2000">
                <a:cs typeface="Arial" panose="020B0604020202020204" pitchFamily="34" charset="0"/>
              </a:rPr>
              <a:t>/</a:t>
            </a:r>
            <a:r>
              <a:rPr lang="en-GB" altLang="en-US" sz="2000" baseline="-25000">
                <a:cs typeface="Arial" panose="020B0604020202020204" pitchFamily="34" charset="0"/>
              </a:rPr>
              <a:t>15 </a:t>
            </a:r>
            <a:r>
              <a:rPr lang="en-GB" altLang="en-US" sz="2000">
                <a:cs typeface="Arial" panose="020B0604020202020204" pitchFamily="34" charset="0"/>
              </a:rPr>
              <a:t>= 27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so k=3 and k</a:t>
            </a:r>
            <a:r>
              <a:rPr lang="en-GB" altLang="en-US" sz="2000" baseline="30000">
                <a:cs typeface="Arial" panose="020B0604020202020204" pitchFamily="34" charset="0"/>
              </a:rPr>
              <a:t>2</a:t>
            </a:r>
            <a:r>
              <a:rPr lang="en-GB" altLang="en-US" sz="2000">
                <a:cs typeface="Arial" panose="020B0604020202020204" pitchFamily="34" charset="0"/>
              </a:rPr>
              <a:t>=9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and S</a:t>
            </a:r>
            <a:r>
              <a:rPr lang="en-GB" altLang="en-US" sz="2000" baseline="-25000">
                <a:cs typeface="Arial" panose="020B0604020202020204" pitchFamily="34" charset="0"/>
              </a:rPr>
              <a:t>P</a:t>
            </a:r>
            <a:r>
              <a:rPr lang="en-GB" altLang="en-US" sz="2000">
                <a:cs typeface="Arial" panose="020B0604020202020204" pitchFamily="34" charset="0"/>
              </a:rPr>
              <a:t>= </a:t>
            </a:r>
            <a:r>
              <a:rPr lang="en-GB" altLang="en-US" sz="2000" baseline="30000">
                <a:cs typeface="Arial" panose="020B0604020202020204" pitchFamily="34" charset="0"/>
              </a:rPr>
              <a:t>162</a:t>
            </a:r>
            <a:r>
              <a:rPr lang="en-GB" altLang="en-US" sz="2000">
                <a:cs typeface="Arial" panose="020B0604020202020204" pitchFamily="34" charset="0"/>
              </a:rPr>
              <a:t> / </a:t>
            </a:r>
            <a:r>
              <a:rPr lang="en-GB" altLang="en-US" sz="2000" baseline="-25000">
                <a:cs typeface="Arial" panose="020B0604020202020204" pitchFamily="34" charset="0"/>
              </a:rPr>
              <a:t>9</a:t>
            </a:r>
            <a:r>
              <a:rPr lang="en-GB" altLang="en-US" sz="2000">
                <a:cs typeface="Arial" panose="020B0604020202020204" pitchFamily="34" charset="0"/>
              </a:rPr>
              <a:t> = </a:t>
            </a:r>
            <a:r>
              <a:rPr lang="en-GB" altLang="en-US" sz="2000" b="1">
                <a:cs typeface="Arial" panose="020B0604020202020204" pitchFamily="34" charset="0"/>
              </a:rPr>
              <a:t>18cm</a:t>
            </a:r>
            <a:r>
              <a:rPr lang="en-GB" altLang="en-US" sz="2000" b="1" baseline="30000">
                <a:cs typeface="Arial" panose="020B0604020202020204" pitchFamily="34" charset="0"/>
              </a:rPr>
              <a:t>2</a:t>
            </a:r>
            <a:endParaRPr lang="el-GR" altLang="en-US" sz="2000" b="1" baseline="300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>
            <a:extLst>
              <a:ext uri="{FF2B5EF4-FFF2-40B4-BE49-F238E27FC236}">
                <a16:creationId xmlns:a16="http://schemas.microsoft.com/office/drawing/2014/main" id="{1EFC9A95-8243-4395-F200-86FC140A1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293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Georgia</vt:lpstr>
      <vt:lpstr>Calibri</vt:lpstr>
      <vt:lpstr>Default Design</vt:lpstr>
      <vt:lpstr>Similar shapes</vt:lpstr>
      <vt:lpstr>Cuboid A is enlarged with scale factor k to obtain B.  Find expressions for the surface area &amp; volume of B</vt:lpstr>
      <vt:lpstr>Scale, area &amp; volume factors</vt:lpstr>
      <vt:lpstr>Sphere M is enlarged with scale factor 5 to obtain N.  Find the volume of N</vt:lpstr>
      <vt:lpstr>Cylinders G and H are similar. Find the radius of H</vt:lpstr>
      <vt:lpstr>Prisms P and Q are similar. Find the surface area of 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shapes</dc:title>
  <dc:creator>dan</dc:creator>
  <cp:lastModifiedBy>Nayan GRIFFITHS</cp:lastModifiedBy>
  <cp:revision>18</cp:revision>
  <dcterms:created xsi:type="dcterms:W3CDTF">2009-12-15T14:39:09Z</dcterms:created>
  <dcterms:modified xsi:type="dcterms:W3CDTF">2023-03-11T12:32:38Z</dcterms:modified>
</cp:coreProperties>
</file>